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59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9"/>
    <a:srgbClr val="D79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30-8-2017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UhhVARIbs" TargetMode="External"/><Relationship Id="rId2" Type="http://schemas.openxmlformats.org/officeDocument/2006/relationships/hyperlink" Target="https://www.youtube.com/watch?v=Vo5dypGiFj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ordwolk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Be7cLMJYI" TargetMode="External"/><Relationship Id="rId2" Type="http://schemas.openxmlformats.org/officeDocument/2006/relationships/hyperlink" Target="https://www.youtube.com/watch?v=__SFedfnj6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otyiVFqA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232B69"/>
                </a:solidFill>
                <a:latin typeface="Arial" pitchFamily="34" charset="0"/>
                <a:cs typeface="Arial" pitchFamily="34" charset="0"/>
              </a:rPr>
              <a:t>Groen ondernemen </a:t>
            </a:r>
          </a:p>
          <a:p>
            <a:r>
              <a:rPr lang="nl-NL" sz="2800" dirty="0">
                <a:solidFill>
                  <a:srgbClr val="232B69"/>
                </a:solidFill>
                <a:latin typeface="Arial" pitchFamily="34" charset="0"/>
                <a:cs typeface="Arial" pitchFamily="34" charset="0"/>
              </a:rPr>
              <a:t>IBS 1 </a:t>
            </a:r>
            <a:r>
              <a:rPr lang="nl-NL" sz="2800" dirty="0" err="1">
                <a:solidFill>
                  <a:srgbClr val="232B69"/>
                </a:solidFill>
                <a:latin typeface="Arial" pitchFamily="34" charset="0"/>
                <a:cs typeface="Arial" pitchFamily="34" charset="0"/>
              </a:rPr>
              <a:t>Biobased</a:t>
            </a:r>
            <a:r>
              <a:rPr lang="nl-NL" sz="2800" dirty="0">
                <a:solidFill>
                  <a:srgbClr val="232B69"/>
                </a:solidFill>
                <a:latin typeface="Arial" pitchFamily="34" charset="0"/>
                <a:cs typeface="Arial" pitchFamily="34" charset="0"/>
              </a:rPr>
              <a:t> denken en handelen</a:t>
            </a:r>
          </a:p>
          <a:p>
            <a:r>
              <a:rPr lang="nl-NL" sz="2800" dirty="0" err="1">
                <a:solidFill>
                  <a:srgbClr val="232B69"/>
                </a:solidFill>
                <a:latin typeface="Arial" pitchFamily="34" charset="0"/>
                <a:cs typeface="Arial" pitchFamily="34" charset="0"/>
              </a:rPr>
              <a:t>Biobased</a:t>
            </a:r>
            <a:r>
              <a:rPr lang="nl-NL" sz="2800" dirty="0">
                <a:solidFill>
                  <a:srgbClr val="232B69"/>
                </a:solidFill>
                <a:latin typeface="Arial" pitchFamily="34" charset="0"/>
                <a:cs typeface="Arial" pitchFamily="34" charset="0"/>
              </a:rPr>
              <a:t> economie en kosten grond- en hulpstoffen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A4FF0-292B-4017-9421-A4922826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Bierbrouwen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03DB2D-53FF-4B9C-ABAB-F65D5ED81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Maak gebruik van YouTube om te bekijken hoe het nu gaat en waar je de </a:t>
            </a:r>
            <a:r>
              <a:rPr lang="nl-NL" dirty="0" err="1">
                <a:solidFill>
                  <a:srgbClr val="FF0000"/>
                </a:solidFill>
              </a:rPr>
              <a:t>biobased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economy</a:t>
            </a:r>
            <a:r>
              <a:rPr lang="nl-NL" dirty="0">
                <a:solidFill>
                  <a:srgbClr val="FF0000"/>
                </a:solidFill>
              </a:rPr>
              <a:t> kunt toepassen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232B69"/>
                </a:solidFill>
                <a:hlinkClick r:id="rId2"/>
              </a:rPr>
              <a:t>Het brouwproces van bier</a:t>
            </a:r>
            <a:endParaRPr lang="nl-NL" dirty="0">
              <a:solidFill>
                <a:srgbClr val="232B69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232B69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232B69"/>
                </a:solidFill>
                <a:hlinkClick r:id="rId3"/>
              </a:rPr>
              <a:t>Duurzaam bier brouwen</a:t>
            </a:r>
            <a:endParaRPr lang="nl-NL" dirty="0">
              <a:solidFill>
                <a:srgbClr val="232B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7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667FD-C02A-49B7-AE32-5B5CF02D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Kostensoorten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DE325-72B0-441F-835D-C8769642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232B69"/>
                </a:solidFill>
              </a:rPr>
              <a:t>Kosten van: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Grond- en hulpstoffen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Duurzame bedrijfsmiddelen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Arbeid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Diensten van derden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Kostprijsverhogende belastingen en heffingen</a:t>
            </a:r>
          </a:p>
        </p:txBody>
      </p:sp>
    </p:spTree>
    <p:extLst>
      <p:ext uri="{BB962C8B-B14F-4D97-AF65-F5344CB8AC3E}">
        <p14:creationId xmlns:p14="http://schemas.microsoft.com/office/powerpoint/2010/main" val="18357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EA520-B973-4F5F-8A12-B68727A7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1. Grond en hulpstoffen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8503C9-D5AE-4936-B1BA-A30E0CFC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Lees hoofdstuk 2.1.1. door </a:t>
            </a:r>
          </a:p>
          <a:p>
            <a:r>
              <a:rPr lang="nl-NL" dirty="0">
                <a:solidFill>
                  <a:srgbClr val="00B050"/>
                </a:solidFill>
              </a:rPr>
              <a:t>Geef op basis van het filmpje het brouwproces van bier de grond- en hulpstoffen weer van bier</a:t>
            </a:r>
          </a:p>
          <a:p>
            <a:r>
              <a:rPr lang="nl-NL" dirty="0">
                <a:solidFill>
                  <a:srgbClr val="00B050"/>
                </a:solidFill>
              </a:rPr>
              <a:t>Welke onderdelen kunnen </a:t>
            </a:r>
            <a:r>
              <a:rPr lang="nl-NL" dirty="0" err="1">
                <a:solidFill>
                  <a:srgbClr val="00B050"/>
                </a:solidFill>
              </a:rPr>
              <a:t>biobased</a:t>
            </a:r>
            <a:r>
              <a:rPr lang="nl-NL" dirty="0">
                <a:solidFill>
                  <a:srgbClr val="00B050"/>
                </a:solidFill>
              </a:rPr>
              <a:t> worden gemaakt</a:t>
            </a:r>
          </a:p>
          <a:p>
            <a:r>
              <a:rPr lang="nl-NL" dirty="0">
                <a:solidFill>
                  <a:srgbClr val="232B69"/>
                </a:solidFill>
              </a:rPr>
              <a:t>Berekening kosten van grond- en hulpstoffen:</a:t>
            </a:r>
          </a:p>
          <a:p>
            <a:r>
              <a:rPr lang="nl-NL" dirty="0">
                <a:solidFill>
                  <a:srgbClr val="D79561"/>
                </a:solidFill>
              </a:rPr>
              <a:t>Hoeveelheid X Prijs = kosten van grond en hulpstoffen</a:t>
            </a:r>
          </a:p>
          <a:p>
            <a:r>
              <a:rPr lang="nl-NL" dirty="0">
                <a:solidFill>
                  <a:srgbClr val="FF0000"/>
                </a:solidFill>
              </a:rPr>
              <a:t>Maak opdracht 1 en 2 van hoofdstuk 2.1.1</a:t>
            </a:r>
            <a:r>
              <a:rPr lang="nl-NL" dirty="0">
                <a:solidFill>
                  <a:srgbClr val="232B6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0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92E1E-9BFA-4B3E-B194-02B3484B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Sectoren in onze 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53936B-AA79-45D5-9DC2-8F82DCFC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Zoek op internet de vier sectoren van de economie op en geef van elke sector minimaal 2 voorbeelden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Primaire sector: oogsten, produceren grondstoffen en voedsel </a:t>
            </a:r>
          </a:p>
          <a:p>
            <a:pPr marL="800100" lvl="2" indent="0">
              <a:buNone/>
            </a:pPr>
            <a:r>
              <a:rPr lang="nl-NL" dirty="0">
                <a:solidFill>
                  <a:srgbClr val="232B69"/>
                </a:solidFill>
              </a:rPr>
              <a:t>&gt; landbouw, jacht en visserij en delfstoffenwinning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Secundaire sectorverwerking van de grondstoffen </a:t>
            </a:r>
          </a:p>
          <a:p>
            <a:pPr marL="800100" lvl="2" indent="0">
              <a:buNone/>
            </a:pPr>
            <a:r>
              <a:rPr lang="nl-NL" dirty="0">
                <a:solidFill>
                  <a:srgbClr val="232B69"/>
                </a:solidFill>
              </a:rPr>
              <a:t>&gt; industrie, ambachten, bouwnijverheid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Tertiaire sector &gt; commerciële dienstverlening   </a:t>
            </a:r>
          </a:p>
          <a:p>
            <a:pPr marL="800100" lvl="2" indent="0">
              <a:buNone/>
            </a:pPr>
            <a:r>
              <a:rPr lang="nl-NL" dirty="0">
                <a:solidFill>
                  <a:srgbClr val="232B69"/>
                </a:solidFill>
              </a:rPr>
              <a:t>&gt; </a:t>
            </a:r>
            <a:r>
              <a:rPr lang="nl-NL" dirty="0" err="1">
                <a:solidFill>
                  <a:srgbClr val="232B69"/>
                </a:solidFill>
              </a:rPr>
              <a:t>retail</a:t>
            </a:r>
            <a:r>
              <a:rPr lang="nl-NL" dirty="0">
                <a:solidFill>
                  <a:srgbClr val="232B69"/>
                </a:solidFill>
              </a:rPr>
              <a:t>- en groothandel, transport en distributie, horeca en toerisme ed.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Quartaire sector &gt; niet commerciële dienstverlening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232B69"/>
                </a:solidFill>
              </a:rPr>
              <a:t>onderwijs, defensie, gezondheidszorg en maatschappelijke dienstverlening, sociaal culturele dienstverlening zonder winstoogmerk ed.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rgbClr val="232B69"/>
              </a:solidFill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rgbClr val="232B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85EF4-4A10-4B4C-8EAD-06B6951E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7380312" cy="648072"/>
          </a:xfrm>
        </p:spPr>
        <p:txBody>
          <a:bodyPr/>
          <a:lstStyle/>
          <a:p>
            <a:pPr algn="l"/>
            <a:r>
              <a:rPr lang="nl-NL" sz="2400" dirty="0">
                <a:solidFill>
                  <a:srgbClr val="232B69"/>
                </a:solidFill>
              </a:rPr>
              <a:t>Van gerst tot bier ( de keten in beeld en woord)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A645BA-FDF6-4886-9296-A769457D3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30"/>
          <a:stretch/>
        </p:blipFill>
        <p:spPr>
          <a:xfrm>
            <a:off x="3491880" y="980728"/>
            <a:ext cx="4464496" cy="63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9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7F6A1-6904-48E6-AD71-71ABD6B4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Opdracht keten van gerst tot bier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F3AE2B-89C8-479F-939D-29D69E713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Van welke sectoren is sprake in de keten van gerst tot bier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Waarom wordt de consument niet in de keten weergegeven?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Geef een ander woord voor </a:t>
            </a:r>
            <a:r>
              <a:rPr lang="nl-NL" sz="2600" dirty="0" err="1">
                <a:solidFill>
                  <a:srgbClr val="FF0000"/>
                </a:solidFill>
              </a:rPr>
              <a:t>retailhandel</a:t>
            </a:r>
            <a:r>
              <a:rPr lang="nl-NL" sz="2600" dirty="0">
                <a:solidFill>
                  <a:srgbClr val="FF0000"/>
                </a:solidFill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Wat is het verschil tussen groothandel en kleinhandel?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Wat is het verschil tussen maatschappelijke en sociaal culturele dienstverlening?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Wat is het verschil tussen transport en distributie?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srgbClr val="FF0000"/>
                </a:solidFill>
              </a:rPr>
              <a:t>Welke schakels komen er bij als het bier gebrouwen is?</a:t>
            </a:r>
          </a:p>
          <a:p>
            <a:pPr marL="514350" indent="-514350">
              <a:buFont typeface="+mj-lt"/>
              <a:buAutoNum type="arabicPeriod"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4A00B-3A1D-4154-9027-7C7150B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Voorraadkosten &gt; 3 R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7E4856-25F6-42D3-9564-29E99F33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232B69"/>
                </a:solidFill>
              </a:rPr>
              <a:t>Kosten van voorraadhouden: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Ruimte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Rente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</a:rPr>
              <a:t>Risico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Leg de kosten met voorbeelden van het brouwen van bier uit!</a:t>
            </a:r>
          </a:p>
        </p:txBody>
      </p:sp>
    </p:spTree>
    <p:extLst>
      <p:ext uri="{BB962C8B-B14F-4D97-AF65-F5344CB8AC3E}">
        <p14:creationId xmlns:p14="http://schemas.microsoft.com/office/powerpoint/2010/main" val="27750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966D-7D49-4CF8-A05B-2DD8234B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76AE0F-755A-4359-97A0-E3E54E737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Lees hoofdstuk 2.1.2 door inclusief de vragen en antwoorden op het eind van het hoofdstuk</a:t>
            </a:r>
          </a:p>
          <a:p>
            <a:r>
              <a:rPr lang="nl-NL" dirty="0">
                <a:solidFill>
                  <a:srgbClr val="FF0000"/>
                </a:solidFill>
              </a:rPr>
              <a:t>Maak de opdrachten 3 tot en met 9 van hoofdstuk 2.1.2</a:t>
            </a:r>
          </a:p>
        </p:txBody>
      </p:sp>
    </p:spTree>
    <p:extLst>
      <p:ext uri="{BB962C8B-B14F-4D97-AF65-F5344CB8AC3E}">
        <p14:creationId xmlns:p14="http://schemas.microsoft.com/office/powerpoint/2010/main" val="310180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Woordenwolk: “wat wil je leren?”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232B69"/>
                </a:solidFill>
              </a:rPr>
              <a:t>Ga als volgt te werk:</a:t>
            </a:r>
          </a:p>
          <a:p>
            <a:r>
              <a:rPr lang="nl-NL" dirty="0">
                <a:solidFill>
                  <a:srgbClr val="232B69"/>
                </a:solidFill>
              </a:rPr>
              <a:t>Maak een woordenwolk met </a:t>
            </a:r>
            <a:r>
              <a:rPr lang="nl-NL" dirty="0">
                <a:solidFill>
                  <a:srgbClr val="232B69"/>
                </a:solidFill>
                <a:hlinkClick r:id="rId2"/>
              </a:rPr>
              <a:t>http://www.woordwolk.nl/ </a:t>
            </a:r>
            <a:endParaRPr lang="nl-NL" dirty="0">
              <a:solidFill>
                <a:srgbClr val="232B69"/>
              </a:solidFill>
            </a:endParaRPr>
          </a:p>
          <a:p>
            <a:r>
              <a:rPr lang="nl-NL" dirty="0">
                <a:solidFill>
                  <a:srgbClr val="232B69"/>
                </a:solidFill>
              </a:rPr>
              <a:t>Open het programma op je computer</a:t>
            </a:r>
          </a:p>
          <a:p>
            <a:r>
              <a:rPr lang="nl-NL" dirty="0">
                <a:solidFill>
                  <a:srgbClr val="232B69"/>
                </a:solidFill>
              </a:rPr>
              <a:t>Ga naar woordenlijst</a:t>
            </a:r>
          </a:p>
          <a:p>
            <a:r>
              <a:rPr lang="nl-NL" dirty="0">
                <a:solidFill>
                  <a:srgbClr val="232B69"/>
                </a:solidFill>
              </a:rPr>
              <a:t>Klik op “Plak/type tekst”</a:t>
            </a:r>
          </a:p>
          <a:p>
            <a:r>
              <a:rPr lang="nl-NL" dirty="0">
                <a:solidFill>
                  <a:srgbClr val="232B69"/>
                </a:solidFill>
              </a:rPr>
              <a:t>Geef met woorden antwoord op de gestelde vraag: </a:t>
            </a:r>
            <a:r>
              <a:rPr lang="nl-NL" b="1" dirty="0">
                <a:solidFill>
                  <a:srgbClr val="232B69"/>
                </a:solidFill>
              </a:rPr>
              <a:t>“Wat wil je leren” </a:t>
            </a:r>
            <a:r>
              <a:rPr lang="nl-NL" dirty="0">
                <a:solidFill>
                  <a:srgbClr val="232B69"/>
                </a:solidFill>
              </a:rPr>
              <a:t>door minimaal 15 aandachtspunten te noemen. Als je één woord belangrijk vindt dan mag je het woord 2 keer gebruiken. Woorden onder elkaar typen</a:t>
            </a:r>
          </a:p>
          <a:p>
            <a:r>
              <a:rPr lang="nl-NL" dirty="0">
                <a:solidFill>
                  <a:srgbClr val="232B69"/>
                </a:solidFill>
              </a:rPr>
              <a:t>Kies een vorm</a:t>
            </a:r>
          </a:p>
          <a:p>
            <a:r>
              <a:rPr lang="nl-NL" dirty="0">
                <a:solidFill>
                  <a:srgbClr val="232B69"/>
                </a:solidFill>
              </a:rPr>
              <a:t>Kies een thema</a:t>
            </a:r>
          </a:p>
          <a:p>
            <a:r>
              <a:rPr lang="nl-NL" dirty="0">
                <a:solidFill>
                  <a:srgbClr val="232B69"/>
                </a:solidFill>
              </a:rPr>
              <a:t>Kies een lettertype</a:t>
            </a:r>
          </a:p>
          <a:p>
            <a:r>
              <a:rPr lang="nl-NL" dirty="0">
                <a:solidFill>
                  <a:srgbClr val="232B69"/>
                </a:solidFill>
              </a:rPr>
              <a:t>Knip met behulp van het knipprogramma (app op je computer)  jouw woordenwolk uit en plak hem in je eigen werkomgeving van IBS 1 onderdeel groen ondernemen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94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Voorbeeld woordenwolk </a:t>
            </a:r>
            <a:r>
              <a:rPr lang="nl-NL" dirty="0" err="1">
                <a:solidFill>
                  <a:srgbClr val="232B69"/>
                </a:solidFill>
              </a:rPr>
              <a:t>biobased</a:t>
            </a:r>
            <a:endParaRPr lang="nl-NL" dirty="0">
              <a:solidFill>
                <a:srgbClr val="232B69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D23781D-87F6-47D0-AC83-2ACDF900A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337727"/>
            <a:ext cx="6635750" cy="46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E55BA-25A0-4771-ABE8-FCDF93B6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Economie versus </a:t>
            </a:r>
            <a:r>
              <a:rPr lang="nl-NL" dirty="0" err="1">
                <a:solidFill>
                  <a:srgbClr val="232B69"/>
                </a:solidFill>
              </a:rPr>
              <a:t>biobased</a:t>
            </a:r>
            <a:r>
              <a:rPr lang="nl-NL" dirty="0">
                <a:solidFill>
                  <a:srgbClr val="232B69"/>
                </a:solidFill>
              </a:rPr>
              <a:t> </a:t>
            </a:r>
            <a:r>
              <a:rPr lang="nl-NL" dirty="0" err="1">
                <a:solidFill>
                  <a:srgbClr val="232B69"/>
                </a:solidFill>
              </a:rPr>
              <a:t>economy</a:t>
            </a:r>
            <a:endParaRPr lang="nl-NL" dirty="0">
              <a:solidFill>
                <a:srgbClr val="232B6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0EF63B-BBF0-45B6-A4B6-49AD9B3F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l-NL" dirty="0">
                <a:solidFill>
                  <a:srgbClr val="232B69"/>
                </a:solidFill>
              </a:rPr>
              <a:t>De </a:t>
            </a:r>
            <a:r>
              <a:rPr lang="nl-NL" b="1" dirty="0">
                <a:solidFill>
                  <a:srgbClr val="232B69"/>
                </a:solidFill>
              </a:rPr>
              <a:t>economie</a:t>
            </a:r>
            <a:r>
              <a:rPr lang="nl-NL" dirty="0">
                <a:solidFill>
                  <a:srgbClr val="232B69"/>
                </a:solidFill>
              </a:rPr>
              <a:t> bestudeert keuzes die mensen maken bij de productie, consumptie en distributie van schaarse goederen en diensten. &gt; gebaseerd op 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winning (van biologische en fossiele grondstoffen) 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maken (produceren)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weggooien</a:t>
            </a: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endParaRPr lang="nl-NL" dirty="0">
              <a:solidFill>
                <a:srgbClr val="232B69"/>
              </a:solidFill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l-NL" dirty="0" err="1">
                <a:solidFill>
                  <a:srgbClr val="232B69"/>
                </a:solidFill>
              </a:rPr>
              <a:t>Biobased</a:t>
            </a:r>
            <a:r>
              <a:rPr lang="nl-NL" dirty="0">
                <a:solidFill>
                  <a:srgbClr val="232B69"/>
                </a:solidFill>
              </a:rPr>
              <a:t> economie (BBE): economie die gewassen en reststromen uit de landbouw en voedingsmiddelenindustrie inzet voor </a:t>
            </a:r>
            <a:r>
              <a:rPr lang="nl-NL" b="1" dirty="0">
                <a:solidFill>
                  <a:srgbClr val="232B69"/>
                </a:solidFill>
              </a:rPr>
              <a:t>niet-voedseltoepassingen.</a:t>
            </a:r>
            <a:r>
              <a:rPr lang="nl-NL" dirty="0">
                <a:solidFill>
                  <a:srgbClr val="232B69"/>
                </a:solidFill>
              </a:rPr>
              <a:t> Een economie die biomassa toepast voor de productie van materialen, chemicaliën, transportbrandstoffen en energie (elektriciteit en warmte)</a:t>
            </a: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l-NL" dirty="0">
                <a:solidFill>
                  <a:srgbClr val="232B69"/>
                </a:solidFill>
              </a:rPr>
              <a:t>Drijfveren: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verduurzaming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economische kansen voor nieuwe producten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energie- en grondstofzekerheid</a:t>
            </a:r>
          </a:p>
          <a:p>
            <a:pPr marL="571500" indent="-457200">
              <a:lnSpc>
                <a:spcPct val="150000"/>
              </a:lnSpc>
            </a:pPr>
            <a:r>
              <a:rPr lang="nl-NL" dirty="0">
                <a:solidFill>
                  <a:srgbClr val="232B69"/>
                </a:solidFill>
              </a:rPr>
              <a:t>verbetering van de economie in de landbouw</a:t>
            </a:r>
          </a:p>
          <a:p>
            <a:pPr marL="571500" indent="-457200">
              <a:lnSpc>
                <a:spcPct val="150000"/>
              </a:lnSpc>
            </a:pPr>
            <a:endParaRPr lang="nl-NL" dirty="0">
              <a:solidFill>
                <a:srgbClr val="232B69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nl-NL" dirty="0">
                <a:solidFill>
                  <a:srgbClr val="232B69"/>
                </a:solidFill>
              </a:rPr>
              <a:t>Onderdeel van circulaire economie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17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AA2AA-CFED-4E67-97D9-7C58C659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Economische kringloop incl. overheid en  buitenland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D9AB264-3BDC-4908-90E4-34154111C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782" y="1728969"/>
            <a:ext cx="494428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Circulaire economie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E5AEA63-0380-4B87-9607-82FD471BD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96752"/>
            <a:ext cx="8964488" cy="57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3DA4B-715C-4776-84F4-75D32427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>
                <a:solidFill>
                  <a:srgbClr val="232B69"/>
                </a:solidFill>
              </a:rPr>
              <a:t>Biobased</a:t>
            </a:r>
            <a:r>
              <a:rPr lang="nl-NL" dirty="0">
                <a:solidFill>
                  <a:srgbClr val="232B69"/>
                </a:solidFill>
              </a:rPr>
              <a:t> </a:t>
            </a:r>
            <a:r>
              <a:rPr lang="nl-NL" dirty="0" err="1">
                <a:solidFill>
                  <a:srgbClr val="232B69"/>
                </a:solidFill>
              </a:rPr>
              <a:t>economy</a:t>
            </a:r>
            <a:endParaRPr lang="nl-NL" dirty="0">
              <a:solidFill>
                <a:srgbClr val="232B69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1B92DD-D3B7-4B9B-8D69-284A8F07D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675" b="7812"/>
          <a:stretch/>
        </p:blipFill>
        <p:spPr>
          <a:xfrm>
            <a:off x="611560" y="1124744"/>
            <a:ext cx="8424936" cy="55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A26B4-808D-41EB-8783-511E7A5A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Samengevat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3CFD32-2C3B-47D4-AB25-35AAA94D7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703" y="1412776"/>
            <a:ext cx="6909420" cy="39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B56F7-A173-42C7-B4AE-A16EAB31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232B69"/>
                </a:solidFill>
              </a:rPr>
              <a:t>Bekijk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3AF99-044D-4D62-8784-00629DAC3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  <a:hlinkClick r:id="rId2"/>
              </a:rPr>
              <a:t>Economische kringloop</a:t>
            </a:r>
            <a:endParaRPr lang="nl-NL" dirty="0">
              <a:solidFill>
                <a:srgbClr val="232B6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err="1">
                <a:solidFill>
                  <a:srgbClr val="232B69"/>
                </a:solidFill>
                <a:hlinkClick r:id="rId3"/>
              </a:rPr>
              <a:t>Biobased</a:t>
            </a:r>
            <a:r>
              <a:rPr lang="nl-NL" dirty="0">
                <a:solidFill>
                  <a:srgbClr val="232B69"/>
                </a:solidFill>
                <a:hlinkClick r:id="rId3"/>
              </a:rPr>
              <a:t> </a:t>
            </a:r>
            <a:r>
              <a:rPr lang="nl-NL" dirty="0" err="1">
                <a:solidFill>
                  <a:srgbClr val="232B69"/>
                </a:solidFill>
                <a:hlinkClick r:id="rId3"/>
              </a:rPr>
              <a:t>economy</a:t>
            </a:r>
            <a:endParaRPr lang="nl-NL" dirty="0">
              <a:solidFill>
                <a:srgbClr val="232B6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232B69"/>
                </a:solidFill>
                <a:hlinkClick r:id="rId4"/>
              </a:rPr>
              <a:t>State of art</a:t>
            </a:r>
            <a:endParaRPr lang="nl-NL" dirty="0">
              <a:solidFill>
                <a:srgbClr val="232B69"/>
              </a:solidFill>
            </a:endParaRPr>
          </a:p>
          <a:p>
            <a:endParaRPr lang="nl-NL" dirty="0">
              <a:solidFill>
                <a:srgbClr val="232B69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Geef de hoofdzaken van alle drie de onderdelen weer</a:t>
            </a:r>
          </a:p>
        </p:txBody>
      </p:sp>
    </p:spTree>
    <p:extLst>
      <p:ext uri="{BB962C8B-B14F-4D97-AF65-F5344CB8AC3E}">
        <p14:creationId xmlns:p14="http://schemas.microsoft.com/office/powerpoint/2010/main" val="9790925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601</Words>
  <Application>Microsoft Office PowerPoint</Application>
  <PresentationFormat>Diavoorstelling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Kantoorthema</vt:lpstr>
      <vt:lpstr>PowerPoint-presentatie</vt:lpstr>
      <vt:lpstr>Woordenwolk: “wat wil je leren?”</vt:lpstr>
      <vt:lpstr>Voorbeeld woordenwolk biobased</vt:lpstr>
      <vt:lpstr>Economie versus biobased economy</vt:lpstr>
      <vt:lpstr>Economische kringloop incl. overheid en  buitenland</vt:lpstr>
      <vt:lpstr>Circulaire economie</vt:lpstr>
      <vt:lpstr>Biobased economy</vt:lpstr>
      <vt:lpstr>Samengevat</vt:lpstr>
      <vt:lpstr>Bekijk</vt:lpstr>
      <vt:lpstr>Bierbrouwen</vt:lpstr>
      <vt:lpstr>Kostensoorten</vt:lpstr>
      <vt:lpstr>1. Grond en hulpstoffen</vt:lpstr>
      <vt:lpstr>Sectoren in onze economie</vt:lpstr>
      <vt:lpstr>Van gerst tot bier ( de keten in beeld en woord)</vt:lpstr>
      <vt:lpstr>Opdracht keten van gerst tot bier</vt:lpstr>
      <vt:lpstr>Voorraadkosten &gt; 3 R kosten</vt:lpstr>
      <vt:lpstr>Huiswerk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Corrie van Gestel</cp:lastModifiedBy>
  <cp:revision>24</cp:revision>
  <dcterms:created xsi:type="dcterms:W3CDTF">2013-11-15T15:05:42Z</dcterms:created>
  <dcterms:modified xsi:type="dcterms:W3CDTF">2017-08-30T17:23:19Z</dcterms:modified>
</cp:coreProperties>
</file>